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993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1D9-2731-4EF1-873E-F3A31F9BA057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FA6E8-15F4-46E3-8831-DCBEDC198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1D9-2731-4EF1-873E-F3A31F9BA057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FA6E8-15F4-46E3-8831-DCBEDC198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1D9-2731-4EF1-873E-F3A31F9BA057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FA6E8-15F4-46E3-8831-DCBEDC198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1D9-2731-4EF1-873E-F3A31F9BA057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FA6E8-15F4-46E3-8831-DCBEDC198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1D9-2731-4EF1-873E-F3A31F9BA057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FA6E8-15F4-46E3-8831-DCBEDC198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1D9-2731-4EF1-873E-F3A31F9BA057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FA6E8-15F4-46E3-8831-DCBEDC198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1D9-2731-4EF1-873E-F3A31F9BA057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FA6E8-15F4-46E3-8831-DCBEDC198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1D9-2731-4EF1-873E-F3A31F9BA057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FA6E8-15F4-46E3-8831-DCBEDC198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1D9-2731-4EF1-873E-F3A31F9BA057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FA6E8-15F4-46E3-8831-DCBEDC198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1D9-2731-4EF1-873E-F3A31F9BA057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FA6E8-15F4-46E3-8831-DCBEDC198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1D9-2731-4EF1-873E-F3A31F9BA057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FA6E8-15F4-46E3-8831-DCBEDC198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4A1D9-2731-4EF1-873E-F3A31F9BA057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FA6E8-15F4-46E3-8831-DCBEDC198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Arrow 8"/>
          <p:cNvSpPr/>
          <p:nvPr/>
        </p:nvSpPr>
        <p:spPr>
          <a:xfrm>
            <a:off x="3962400" y="1752600"/>
            <a:ext cx="615351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953000" y="685800"/>
            <a:ext cx="2590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Select Competitor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13716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Prudential A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3000" y="18288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AIG</a:t>
            </a:r>
          </a:p>
        </p:txBody>
      </p:sp>
      <p:sp>
        <p:nvSpPr>
          <p:cNvPr id="14" name="Line Callout 2 13"/>
          <p:cNvSpPr/>
          <p:nvPr/>
        </p:nvSpPr>
        <p:spPr>
          <a:xfrm>
            <a:off x="7848600" y="838200"/>
            <a:ext cx="1066800" cy="609600"/>
          </a:xfrm>
          <a:prstGeom prst="borderCallout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Note: Prudential defaults to selected, can be unselected to not appear in results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38200" y="685800"/>
            <a:ext cx="2590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Select Grid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38200" y="1371600"/>
            <a:ext cx="25908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Competitive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38200" y="1752600"/>
            <a:ext cx="2590800" cy="381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Indexed Annuity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38200" y="2133600"/>
            <a:ext cx="2590800" cy="381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Legacy</a:t>
            </a:r>
          </a:p>
        </p:txBody>
      </p:sp>
      <p:sp>
        <p:nvSpPr>
          <p:cNvPr id="28" name="Bent-Up Arrow 27"/>
          <p:cNvSpPr/>
          <p:nvPr/>
        </p:nvSpPr>
        <p:spPr>
          <a:xfrm rot="10800000" flipH="1">
            <a:off x="8001000" y="2057400"/>
            <a:ext cx="685800" cy="39624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28600" y="6934200"/>
            <a:ext cx="8458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Note: For prototype, please note items in grey should not be selectable for simplicity sake. </a:t>
            </a:r>
          </a:p>
          <a:p>
            <a:r>
              <a:rPr lang="en-US" sz="1100" dirty="0"/>
              <a:t>Note: For prototype, please make each “page” a single selector functionality. (i.e. user can only select 1 additional competitor and either Living Benefit or Death Benefit.)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8200" y="228600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Step 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942929" y="164068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Step 2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953000" y="19812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Allianz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953000" y="21336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AXA A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953000" y="22860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Forethought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953000" y="24384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Guardian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953000" y="25908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Jackson National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953000" y="27432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Lincoln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953000" y="28956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MetLife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953000" y="30480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Midland National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953000" y="32004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Nationwide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953000" y="33528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Ohio National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953000" y="35052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Pacific Life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953000" y="36576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Protective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953000" y="38100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Security Benefit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953000" y="3962400"/>
            <a:ext cx="25908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Transamerica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1000" y="4419600"/>
            <a:ext cx="74676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Note: For </a:t>
            </a:r>
            <a:r>
              <a:rPr lang="en-US" sz="1100" dirty="0" err="1"/>
              <a:t>iPad</a:t>
            </a:r>
            <a:r>
              <a:rPr lang="en-US" sz="1100" dirty="0"/>
              <a:t> – Limit selection of competitors to 1 + Prudential will be #4 default selected, BUT can be deselected if the user does NOT want to compare to Prudential directly. </a:t>
            </a:r>
          </a:p>
          <a:p>
            <a:r>
              <a:rPr lang="en-US" sz="1100" dirty="0"/>
              <a:t>Note: For </a:t>
            </a:r>
            <a:r>
              <a:rPr lang="en-US" sz="1100" dirty="0" err="1"/>
              <a:t>iPhone</a:t>
            </a:r>
            <a:r>
              <a:rPr lang="en-US" sz="1100" dirty="0"/>
              <a:t> – limit selection of competitors to 1 + Prudential will be #2 default selected, BUT can be deselected if the user does NOT want to compare to Prudential directly.</a:t>
            </a:r>
          </a:p>
          <a:p>
            <a:r>
              <a:rPr lang="en-US" sz="1100" dirty="0"/>
              <a:t>Note: For Web – match </a:t>
            </a:r>
            <a:r>
              <a:rPr lang="en-US" sz="1100" dirty="0" err="1"/>
              <a:t>iPad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Arrow 1"/>
          <p:cNvSpPr/>
          <p:nvPr/>
        </p:nvSpPr>
        <p:spPr>
          <a:xfrm>
            <a:off x="5562600" y="1524000"/>
            <a:ext cx="615351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6324600" y="762000"/>
            <a:ext cx="2590800" cy="2590800"/>
            <a:chOff x="6324600" y="381000"/>
            <a:chExt cx="2590800" cy="2590800"/>
          </a:xfrm>
        </p:grpSpPr>
        <p:sp>
          <p:nvSpPr>
            <p:cNvPr id="4" name="Rectangle 3"/>
            <p:cNvSpPr/>
            <p:nvPr/>
          </p:nvSpPr>
          <p:spPr>
            <a:xfrm>
              <a:off x="6324600" y="381000"/>
              <a:ext cx="2590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Select Category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324600" y="1066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Core VA Chassis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6324600" y="1447800"/>
              <a:ext cx="25908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Living Benefit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324600" y="1828800"/>
              <a:ext cx="25908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Death Benefit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6324600" y="2209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Investments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324600" y="2590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IOVA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895600" y="762000"/>
            <a:ext cx="2590800" cy="2590800"/>
            <a:chOff x="3429000" y="762000"/>
            <a:chExt cx="2590800" cy="2590800"/>
          </a:xfrm>
        </p:grpSpPr>
        <p:sp>
          <p:nvSpPr>
            <p:cNvPr id="22" name="Rectangle 21"/>
            <p:cNvSpPr/>
            <p:nvPr/>
          </p:nvSpPr>
          <p:spPr>
            <a:xfrm>
              <a:off x="3429000" y="762000"/>
              <a:ext cx="2590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Sub Category – Core VA Chassis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429000" y="1447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B Share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429000" y="1828800"/>
              <a:ext cx="25908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C Share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429000" y="2209800"/>
              <a:ext cx="25908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L Share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29000" y="2590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O Share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429000" y="2971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X Share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324600" y="304800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Step 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85529" y="304800"/>
            <a:ext cx="905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Step 4A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895600" y="762000"/>
            <a:ext cx="2590800" cy="1828800"/>
            <a:chOff x="3429000" y="762000"/>
            <a:chExt cx="2590800" cy="1828800"/>
          </a:xfrm>
        </p:grpSpPr>
        <p:sp>
          <p:nvSpPr>
            <p:cNvPr id="33" name="Rectangle 32"/>
            <p:cNvSpPr/>
            <p:nvPr/>
          </p:nvSpPr>
          <p:spPr>
            <a:xfrm>
              <a:off x="3429000" y="762000"/>
              <a:ext cx="2590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Sub Category – Living Benefit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429000" y="1447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GLWB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429000" y="1828800"/>
              <a:ext cx="25908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GMIB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429000" y="2209800"/>
              <a:ext cx="25908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GMAB</a:t>
              </a: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895600" y="304800"/>
            <a:ext cx="897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Step 4B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895600" y="762000"/>
            <a:ext cx="2590800" cy="2209800"/>
            <a:chOff x="3429000" y="762000"/>
            <a:chExt cx="2590800" cy="2209800"/>
          </a:xfrm>
        </p:grpSpPr>
        <p:sp>
          <p:nvSpPr>
            <p:cNvPr id="41" name="Rectangle 40"/>
            <p:cNvSpPr/>
            <p:nvPr/>
          </p:nvSpPr>
          <p:spPr>
            <a:xfrm>
              <a:off x="3429000" y="762000"/>
              <a:ext cx="2590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Sub Category - IOVA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29000" y="1447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VA Chassis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429000" y="1828800"/>
              <a:ext cx="25908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Death Benefit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29000" y="2209800"/>
              <a:ext cx="25908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Living Benefit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429000" y="2590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Investments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885529" y="304800"/>
            <a:ext cx="905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Step 4E</a:t>
            </a:r>
          </a:p>
        </p:txBody>
      </p:sp>
      <p:sp>
        <p:nvSpPr>
          <p:cNvPr id="49" name="Right Arrow 48"/>
          <p:cNvSpPr/>
          <p:nvPr/>
        </p:nvSpPr>
        <p:spPr>
          <a:xfrm flipH="1">
            <a:off x="5562600" y="19050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Arrow 50"/>
          <p:cNvSpPr/>
          <p:nvPr/>
        </p:nvSpPr>
        <p:spPr>
          <a:xfrm flipH="1">
            <a:off x="5562600" y="22860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895600" y="2286000"/>
            <a:ext cx="25908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Output Results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895600" y="2590800"/>
            <a:ext cx="25908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Output Results</a:t>
            </a:r>
          </a:p>
        </p:txBody>
      </p:sp>
      <p:sp>
        <p:nvSpPr>
          <p:cNvPr id="55" name="Right Arrow 54"/>
          <p:cNvSpPr/>
          <p:nvPr/>
        </p:nvSpPr>
        <p:spPr>
          <a:xfrm flipH="1">
            <a:off x="5562600" y="26670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Arrow 55"/>
          <p:cNvSpPr/>
          <p:nvPr/>
        </p:nvSpPr>
        <p:spPr>
          <a:xfrm flipH="1">
            <a:off x="5562600" y="30480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3657600"/>
            <a:ext cx="1600200" cy="3124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543800" y="3657600"/>
            <a:ext cx="1447800" cy="3124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>
            <a:off x="6019800" y="3657600"/>
            <a:ext cx="2971800" cy="480646"/>
            <a:chOff x="6019800" y="3657600"/>
            <a:chExt cx="2971800" cy="480646"/>
          </a:xfrm>
        </p:grpSpPr>
        <p:sp>
          <p:nvSpPr>
            <p:cNvPr id="60" name="Rectangle 59"/>
            <p:cNvSpPr/>
            <p:nvPr/>
          </p:nvSpPr>
          <p:spPr>
            <a:xfrm>
              <a:off x="6019800" y="3657600"/>
              <a:ext cx="1600200" cy="48064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Prudential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543800" y="3657600"/>
              <a:ext cx="1447800" cy="48064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AIG</a:t>
              </a:r>
            </a:p>
          </p:txBody>
        </p:sp>
        <p:sp>
          <p:nvSpPr>
            <p:cNvPr id="62" name="Cloud Callout 61"/>
            <p:cNvSpPr/>
            <p:nvPr/>
          </p:nvSpPr>
          <p:spPr>
            <a:xfrm>
              <a:off x="8534400" y="3733799"/>
              <a:ext cx="358254" cy="240323"/>
            </a:xfrm>
            <a:prstGeom prst="cloudCallou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Cloud Callout 62"/>
          <p:cNvSpPr/>
          <p:nvPr/>
        </p:nvSpPr>
        <p:spPr>
          <a:xfrm>
            <a:off x="3962400" y="3429000"/>
            <a:ext cx="990600" cy="663702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3733800" y="4267200"/>
            <a:ext cx="129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Show all </a:t>
            </a:r>
            <a:r>
              <a:rPr lang="en-US" sz="1000" b="1" dirty="0"/>
              <a:t>Selling Points </a:t>
            </a:r>
            <a:r>
              <a:rPr lang="en-US" sz="1000" dirty="0"/>
              <a:t>– need to be easily accessible via a popup or anchor to bottom of page (based on original content grid provided)</a:t>
            </a:r>
          </a:p>
        </p:txBody>
      </p:sp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5105400" y="4191001"/>
          <a:ext cx="838200" cy="2590799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65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B-Shares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6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M&amp;E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2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CDSC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6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Annual Fee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3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Free Withdrawal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1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Max Issue 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/>
        </p:nvGraphicFramePr>
        <p:xfrm>
          <a:off x="6019800" y="4191002"/>
          <a:ext cx="1524000" cy="259079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2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3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7, 7, 6, 6, 5, 4.5, 4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3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$50 or 2% of unadjusted AV (waived at $100K)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4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10% of purchase payments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7543800" y="4190999"/>
          <a:ext cx="1447800" cy="2590801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1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5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8, 7, 6, 5, 4, 3, 2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$50 (waived at $75K)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1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Greater of: 10% of purchase payments or maximum annual withdrawal amount (based on living benefit)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14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 (NQ), 70 1/2 (Qual)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4" name="Curved Right Arrow 73"/>
          <p:cNvSpPr/>
          <p:nvPr/>
        </p:nvSpPr>
        <p:spPr>
          <a:xfrm>
            <a:off x="990600" y="1752600"/>
            <a:ext cx="1752600" cy="2514600"/>
          </a:xfrm>
          <a:prstGeom prst="curvedRightArrow">
            <a:avLst>
              <a:gd name="adj1" fmla="val 25000"/>
              <a:gd name="adj2" fmla="val 4669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9" name="Curved Right Arrow 78"/>
          <p:cNvSpPr/>
          <p:nvPr/>
        </p:nvSpPr>
        <p:spPr>
          <a:xfrm>
            <a:off x="990600" y="1752600"/>
            <a:ext cx="1752600" cy="2514600"/>
          </a:xfrm>
          <a:prstGeom prst="curvedRightArrow">
            <a:avLst>
              <a:gd name="adj1" fmla="val 25000"/>
              <a:gd name="adj2" fmla="val 4669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0" name="Curved Right Arrow 79"/>
          <p:cNvSpPr/>
          <p:nvPr/>
        </p:nvSpPr>
        <p:spPr>
          <a:xfrm>
            <a:off x="914400" y="2667000"/>
            <a:ext cx="1752600" cy="2514600"/>
          </a:xfrm>
          <a:prstGeom prst="curvedRightArrow">
            <a:avLst>
              <a:gd name="adj1" fmla="val 25000"/>
              <a:gd name="adj2" fmla="val 4669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Curved Right Arrow 82"/>
          <p:cNvSpPr/>
          <p:nvPr/>
        </p:nvSpPr>
        <p:spPr>
          <a:xfrm>
            <a:off x="914400" y="2286000"/>
            <a:ext cx="1752600" cy="2514600"/>
          </a:xfrm>
          <a:prstGeom prst="curvedRightArrow">
            <a:avLst>
              <a:gd name="adj1" fmla="val 25000"/>
              <a:gd name="adj2" fmla="val 4669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3200400" y="762000"/>
            <a:ext cx="2590800" cy="2209800"/>
            <a:chOff x="3429000" y="762000"/>
            <a:chExt cx="2590800" cy="2209800"/>
          </a:xfrm>
        </p:grpSpPr>
        <p:sp>
          <p:nvSpPr>
            <p:cNvPr id="93" name="Rectangle 92"/>
            <p:cNvSpPr/>
            <p:nvPr/>
          </p:nvSpPr>
          <p:spPr>
            <a:xfrm>
              <a:off x="3429000" y="762000"/>
              <a:ext cx="2590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Sub Category - IOVA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429000" y="1447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VA Chassis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429000" y="1828800"/>
              <a:ext cx="25908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Death Benefit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429000" y="2209800"/>
              <a:ext cx="25908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Living Benefit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429000" y="2590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Investments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3190329" y="304800"/>
            <a:ext cx="905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Step 4E</a:t>
            </a:r>
          </a:p>
        </p:txBody>
      </p:sp>
      <p:sp>
        <p:nvSpPr>
          <p:cNvPr id="99" name="Right Arrow 98"/>
          <p:cNvSpPr/>
          <p:nvPr/>
        </p:nvSpPr>
        <p:spPr>
          <a:xfrm flipH="1">
            <a:off x="5943600" y="3048000"/>
            <a:ext cx="228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Bent Arrow 99"/>
          <p:cNvSpPr/>
          <p:nvPr/>
        </p:nvSpPr>
        <p:spPr>
          <a:xfrm flipV="1">
            <a:off x="228600" y="3505200"/>
            <a:ext cx="2743200" cy="27432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46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Right Arrow 100"/>
          <p:cNvSpPr/>
          <p:nvPr/>
        </p:nvSpPr>
        <p:spPr>
          <a:xfrm flipH="1">
            <a:off x="2819400" y="1524000"/>
            <a:ext cx="228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Group 112"/>
          <p:cNvGrpSpPr/>
          <p:nvPr/>
        </p:nvGrpSpPr>
        <p:grpSpPr>
          <a:xfrm>
            <a:off x="152400" y="304800"/>
            <a:ext cx="2590800" cy="3048000"/>
            <a:chOff x="152400" y="304800"/>
            <a:chExt cx="2590800" cy="3048000"/>
          </a:xfrm>
        </p:grpSpPr>
        <p:sp>
          <p:nvSpPr>
            <p:cNvPr id="85" name="Rectangle 84"/>
            <p:cNvSpPr/>
            <p:nvPr/>
          </p:nvSpPr>
          <p:spPr>
            <a:xfrm>
              <a:off x="152400" y="762000"/>
              <a:ext cx="2590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Select VA Chassis   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52400" y="1447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B Share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52400" y="1828800"/>
              <a:ext cx="25908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C Share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52400" y="2209800"/>
              <a:ext cx="25908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L Share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52400" y="2590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RIA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52400" y="304800"/>
              <a:ext cx="9051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Step 5A</a:t>
              </a: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52400" y="2971800"/>
              <a:ext cx="2590800" cy="3810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I Share</a:t>
              </a:r>
            </a:p>
          </p:txBody>
        </p:sp>
      </p:grpSp>
      <p:sp>
        <p:nvSpPr>
          <p:cNvPr id="114" name="Curved Right Arrow 113"/>
          <p:cNvSpPr/>
          <p:nvPr/>
        </p:nvSpPr>
        <p:spPr>
          <a:xfrm>
            <a:off x="762000" y="2057400"/>
            <a:ext cx="2286000" cy="3429000"/>
          </a:xfrm>
          <a:prstGeom prst="curvedRightArrow">
            <a:avLst>
              <a:gd name="adj1" fmla="val 25000"/>
              <a:gd name="adj2" fmla="val 4669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1" grpId="0"/>
      <p:bldP spid="39" grpId="0"/>
      <p:bldP spid="47" grpId="0"/>
      <p:bldP spid="49" grpId="0" animBg="1"/>
      <p:bldP spid="51" grpId="0" animBg="1" autoUpdateAnimBg="0"/>
      <p:bldP spid="52" grpId="0" animBg="1" autoUpdateAnimBg="0"/>
      <p:bldP spid="54" grpId="0" animBg="1"/>
      <p:bldP spid="55" grpId="0" animBg="1"/>
      <p:bldP spid="56" grpId="0" animBg="1"/>
      <p:bldP spid="58" grpId="0" animBg="1"/>
      <p:bldP spid="59" grpId="0" animBg="1"/>
      <p:bldP spid="63" grpId="0" animBg="1"/>
      <p:bldP spid="64" grpId="0"/>
      <p:bldP spid="74" grpId="0" animBg="1"/>
      <p:bldP spid="79" grpId="0" animBg="1"/>
      <p:bldP spid="80" grpId="0" animBg="1"/>
      <p:bldP spid="83" grpId="0" animBg="1"/>
      <p:bldP spid="98" grpId="0"/>
      <p:bldP spid="99" grpId="0" animBg="1"/>
      <p:bldP spid="100" grpId="0" animBg="1"/>
      <p:bldP spid="101" grpId="0" animBg="1"/>
      <p:bldP spid="1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398</Words>
  <Application>Microsoft Office PowerPoint</Application>
  <PresentationFormat>On-screen Show (4:3)</PresentationFormat>
  <Paragraphs>90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Prudential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x170566</dc:creator>
  <cp:lastModifiedBy>Kimberly Diehl</cp:lastModifiedBy>
  <cp:revision>4</cp:revision>
  <dcterms:created xsi:type="dcterms:W3CDTF">2014-11-13T20:01:22Z</dcterms:created>
  <dcterms:modified xsi:type="dcterms:W3CDTF">2018-12-11T20:18:33Z</dcterms:modified>
</cp:coreProperties>
</file>